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61" r:id="rId2"/>
    <p:sldId id="257" r:id="rId3"/>
    <p:sldId id="259" r:id="rId4"/>
    <p:sldId id="294" r:id="rId5"/>
    <p:sldId id="295" r:id="rId6"/>
    <p:sldId id="312" r:id="rId7"/>
    <p:sldId id="305" r:id="rId8"/>
    <p:sldId id="306" r:id="rId9"/>
    <p:sldId id="308" r:id="rId10"/>
    <p:sldId id="310" r:id="rId11"/>
    <p:sldId id="311" r:id="rId12"/>
    <p:sldId id="313" r:id="rId13"/>
    <p:sldId id="31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</p:sldIdLst>
  <p:sldSz cx="10691813" cy="7559675"/>
  <p:notesSz cx="6858000" cy="9144000"/>
  <p:defaultTextStyle>
    <a:defPPr>
      <a:defRPr lang="ko-KR"/>
    </a:defPPr>
    <a:lvl1pPr marL="0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7"/>
    <a:srgbClr val="4BABF8"/>
    <a:srgbClr val="F9D831"/>
    <a:srgbClr val="4AAAF7"/>
    <a:srgbClr val="B2CCFC"/>
    <a:srgbClr val="BAD2FC"/>
    <a:srgbClr val="CFDFFD"/>
    <a:srgbClr val="BBE5FE"/>
    <a:srgbClr val="C0D5FC"/>
    <a:srgbClr val="98D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7" autoAdjust="0"/>
  </p:normalViewPr>
  <p:slideViewPr>
    <p:cSldViewPr snapToGrid="0">
      <p:cViewPr varScale="1">
        <p:scale>
          <a:sx n="98" d="100"/>
          <a:sy n="98" d="100"/>
        </p:scale>
        <p:origin x="150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759927-AD18-4374-B264-56F3E70DA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F02183-8FC1-4CF5-97D0-85C84E595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3BD6-4796-4EC7-A3A9-7896D9AFDFFE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E5B95-D62C-418F-84A8-72F09EF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7F868-D033-4371-8671-4386A81A0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DDC3-13B7-4C46-870C-B7A6CC386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8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9CB43-7991-4A84-ACEB-260C0697A7BB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6607B-1009-4CD4-9315-6782B9064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75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9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9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0E29B-C078-4159-A29B-81CBD1B1FD20}"/>
              </a:ext>
            </a:extLst>
          </p:cNvPr>
          <p:cNvSpPr/>
          <p:nvPr userDrawn="1"/>
        </p:nvSpPr>
        <p:spPr>
          <a:xfrm>
            <a:off x="464457" y="856343"/>
            <a:ext cx="49348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8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/>
          <a:stretch/>
        </p:blipFill>
        <p:spPr>
          <a:xfrm>
            <a:off x="3573" y="228600"/>
            <a:ext cx="10684666" cy="7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" y="0"/>
            <a:ext cx="106907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C547F-922E-45BE-9F3F-47FA2EBE60A6}"/>
              </a:ext>
            </a:extLst>
          </p:cNvPr>
          <p:cNvSpPr/>
          <p:nvPr userDrawn="1"/>
        </p:nvSpPr>
        <p:spPr>
          <a:xfrm>
            <a:off x="495300" y="1612900"/>
            <a:ext cx="38354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1B7A-2849-4A1C-BD8C-E320B2A00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7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6CD41-5A5B-4B12-86B2-01267697FD76}"/>
              </a:ext>
            </a:extLst>
          </p:cNvPr>
          <p:cNvSpPr/>
          <p:nvPr/>
        </p:nvSpPr>
        <p:spPr>
          <a:xfrm>
            <a:off x="247650" y="1171575"/>
            <a:ext cx="52101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6972E-82EE-4497-8A72-264B1363482B}"/>
              </a:ext>
            </a:extLst>
          </p:cNvPr>
          <p:cNvSpPr txBox="1"/>
          <p:nvPr/>
        </p:nvSpPr>
        <p:spPr>
          <a:xfrm>
            <a:off x="694813" y="2329092"/>
            <a:ext cx="78724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AI_</a:t>
            </a:r>
            <a:r>
              <a:rPr lang="ko-KR" altLang="en-US" sz="6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84F5"/>
                </a:solidFill>
                <a:latin typeface="+mj-ea"/>
                <a:ea typeface="+mj-ea"/>
              </a:rPr>
              <a:t>응용프로그래밍</a:t>
            </a:r>
            <a:endParaRPr lang="en-US" altLang="ko-KR" sz="6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3E84F5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0FDB-D4E0-40D0-8807-FD6643046FB5}"/>
              </a:ext>
            </a:extLst>
          </p:cNvPr>
          <p:cNvGrpSpPr/>
          <p:nvPr/>
        </p:nvGrpSpPr>
        <p:grpSpPr>
          <a:xfrm>
            <a:off x="694813" y="1188462"/>
            <a:ext cx="3957019" cy="884948"/>
            <a:chOff x="694813" y="1188462"/>
            <a:chExt cx="3957019" cy="8849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477138-6F64-4213-852F-C76F8E8A827E}"/>
                </a:ext>
              </a:extLst>
            </p:cNvPr>
            <p:cNvSpPr txBox="1"/>
            <p:nvPr/>
          </p:nvSpPr>
          <p:spPr>
            <a:xfrm>
              <a:off x="694813" y="1350135"/>
              <a:ext cx="3957019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꿈과 현실을 </a:t>
              </a:r>
              <a:r>
                <a:rPr lang="en-US" altLang="ko-KR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4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B2CCFC"/>
                  </a:solidFill>
                  <a:latin typeface="+mj-ea"/>
                  <a:ea typeface="+mj-ea"/>
                </a:rPr>
                <a:t>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164FC-299F-47D0-91BB-A25F65176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36" t="-24688" r="34507" b="-51176"/>
            <a:stretch/>
          </p:blipFill>
          <p:spPr>
            <a:xfrm>
              <a:off x="740776" y="1188462"/>
              <a:ext cx="3535863" cy="1464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8B7010-4719-43F4-868C-B7C9237BE443}"/>
              </a:ext>
            </a:extLst>
          </p:cNvPr>
          <p:cNvSpPr txBox="1"/>
          <p:nvPr/>
        </p:nvSpPr>
        <p:spPr>
          <a:xfrm>
            <a:off x="713863" y="4714266"/>
            <a:ext cx="353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2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에이블</a:t>
            </a:r>
            <a:r>
              <a:rPr lang="ko-KR" altLang="en-US" sz="2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이영진 대표</a:t>
            </a:r>
          </a:p>
        </p:txBody>
      </p:sp>
    </p:spTree>
    <p:extLst>
      <p:ext uri="{BB962C8B-B14F-4D97-AF65-F5344CB8AC3E}">
        <p14:creationId xmlns:p14="http://schemas.microsoft.com/office/powerpoint/2010/main" val="229358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B6D831-6711-4BDC-B276-7AFCD99E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3" y="2522739"/>
            <a:ext cx="3048000" cy="2324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F1ECFB-F19B-461E-8E96-0409DFB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3" y="4859916"/>
            <a:ext cx="3048000" cy="2305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198957" y="2522739"/>
            <a:ext cx="6004916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선형 회귀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종속 변수 </a:t>
            </a:r>
            <a:r>
              <a:rPr lang="en-US" altLang="ko-KR" dirty="0"/>
              <a:t>Y</a:t>
            </a:r>
            <a:r>
              <a:rPr lang="ko-KR" altLang="en-US" dirty="0"/>
              <a:t>와 한 개 이상의 독립변수 </a:t>
            </a:r>
            <a:r>
              <a:rPr lang="en-US" altLang="ko-KR" dirty="0"/>
              <a:t>X</a:t>
            </a:r>
            <a:r>
              <a:rPr lang="ko-KR" altLang="en-US" dirty="0"/>
              <a:t>와 상관 관계를 모델링 하는 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독립변수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이상일 경우 </a:t>
            </a:r>
            <a:r>
              <a:rPr lang="ko-KR" altLang="en-US" b="1" dirty="0"/>
              <a:t>다중 선형 회귀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dirty="0"/>
              <a:t>로지스틱 회귀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독립 변수의 선형 결합을 이용해 예측하는 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일반 선형회귀와 유사 하지만 종속 변수의 값이 이항형 또는 다항형으로 됨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CF7D5-865D-4CFE-9408-1FCD438DF8A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9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790210" y="2694979"/>
            <a:ext cx="5797695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선형 </a:t>
            </a:r>
            <a:r>
              <a:rPr lang="en-US" altLang="ko-KR" dirty="0"/>
              <a:t>SVM </a:t>
            </a:r>
            <a:r>
              <a:rPr lang="ko-KR" altLang="en-US" dirty="0"/>
              <a:t>및 커널 </a:t>
            </a:r>
            <a:r>
              <a:rPr lang="en-US" altLang="ko-KR" dirty="0"/>
              <a:t>SVM</a:t>
            </a:r>
            <a:br>
              <a:rPr lang="en-US" altLang="ko-KR" dirty="0"/>
            </a:br>
            <a:r>
              <a:rPr lang="en-US" altLang="ko-KR" dirty="0"/>
              <a:t>      - SVM(support </a:t>
            </a:r>
            <a:r>
              <a:rPr lang="en-US" altLang="ko-KR" dirty="0" err="1"/>
              <a:t>vecteo</a:t>
            </a:r>
            <a:r>
              <a:rPr lang="en-US" altLang="ko-KR" dirty="0"/>
              <a:t> machine) </a:t>
            </a: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자료 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분석을 위한 지도 학습 모델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두개 이상의 데이터 분류를 위한 기준 선을 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정의하는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선형 </a:t>
            </a:r>
            <a:r>
              <a:rPr lang="en-US" altLang="ko-KR" dirty="0"/>
              <a:t>SVM(1</a:t>
            </a:r>
            <a:r>
              <a:rPr lang="ko-KR" altLang="en-US" dirty="0"/>
              <a:t>개의 직선으로 구분이 가능한 모델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커널 </a:t>
            </a:r>
            <a:r>
              <a:rPr lang="en-US" altLang="ko-KR" dirty="0"/>
              <a:t>SVM(</a:t>
            </a:r>
            <a:r>
              <a:rPr lang="ko-KR" altLang="en-US" dirty="0"/>
              <a:t>선으로</a:t>
            </a:r>
            <a:r>
              <a:rPr lang="en-US" altLang="ko-KR" dirty="0"/>
              <a:t> </a:t>
            </a:r>
            <a:r>
              <a:rPr lang="ko-KR" altLang="en-US" dirty="0"/>
              <a:t>해결 되지 않은 데이터 모음을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 높은 차원으로 이동 시켜 공간을 분류 할 수 </a:t>
            </a:r>
            <a:r>
              <a:rPr lang="ko-KR" altLang="en-US" dirty="0" err="1"/>
              <a:t>있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는 모델</a:t>
            </a:r>
            <a:r>
              <a:rPr lang="en-US" altLang="ko-KR" dirty="0"/>
              <a:t>)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2A81DD-BA7A-405A-A5E8-F5365890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609858"/>
            <a:ext cx="4558690" cy="2314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22EC83-2453-4567-B69E-F2C51C90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2" y="5216346"/>
            <a:ext cx="4401187" cy="20345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D91982-7C6B-44BB-8B9C-8E30D5448F89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94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예시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927A1-E131-4A75-827E-D4C8E408451C}"/>
              </a:ext>
            </a:extLst>
          </p:cNvPr>
          <p:cNvSpPr txBox="1"/>
          <p:nvPr/>
        </p:nvSpPr>
        <p:spPr>
          <a:xfrm>
            <a:off x="4790210" y="2694979"/>
            <a:ext cx="579769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트리와 앙상블 트리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의사 결정 트리 알고리즘</a:t>
            </a:r>
            <a:r>
              <a:rPr lang="en-US" altLang="ko-KR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185444-35F3-4C54-8423-5050E661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" y="2493844"/>
            <a:ext cx="4251339" cy="4646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E8E431-0C5E-46E0-841A-8BDB35EFEDDC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5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442644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 과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89E47-235F-4957-8089-09E2E8B7B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05" y="2634677"/>
            <a:ext cx="7615801" cy="43852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5ED64C-0017-4C88-B4B2-939D172C0EFC}"/>
              </a:ext>
            </a:extLst>
          </p:cNvPr>
          <p:cNvSpPr/>
          <p:nvPr/>
        </p:nvSpPr>
        <p:spPr>
          <a:xfrm>
            <a:off x="3435094" y="3418609"/>
            <a:ext cx="1438242" cy="1392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DEE5C-978F-4E56-9D7A-149C9A13C1A0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69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6268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AI </a:t>
            </a:r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플랫폼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10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0444A10-BEC7-4214-B58B-E2668C24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4" y="2672949"/>
            <a:ext cx="2733441" cy="2213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4B3C1E-3DC3-428E-8D14-3304EFFF0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24" y="2565429"/>
            <a:ext cx="2593244" cy="22137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A9DC03-88E1-4494-90E9-3AD6178CCD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504"/>
          <a:stretch/>
        </p:blipFill>
        <p:spPr>
          <a:xfrm>
            <a:off x="865895" y="5211211"/>
            <a:ext cx="2733440" cy="22026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E493-D0A4-4340-BC74-25042757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24" y="5253973"/>
            <a:ext cx="2593244" cy="23057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6C009B-8ACD-4B36-B745-D0B2E0CB9208}"/>
              </a:ext>
            </a:extLst>
          </p:cNvPr>
          <p:cNvSpPr txBox="1"/>
          <p:nvPr/>
        </p:nvSpPr>
        <p:spPr>
          <a:xfrm>
            <a:off x="3599335" y="3582859"/>
            <a:ext cx="15465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퀵드로우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D6E128-0300-453B-92FA-E2CCAC340AF1}"/>
              </a:ext>
            </a:extLst>
          </p:cNvPr>
          <p:cNvSpPr txBox="1"/>
          <p:nvPr/>
        </p:nvSpPr>
        <p:spPr>
          <a:xfrm>
            <a:off x="7957173" y="3582859"/>
            <a:ext cx="15465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오토드로우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모럴 머신</a:t>
            </a:r>
          </a:p>
        </p:txBody>
      </p:sp>
    </p:spTree>
    <p:extLst>
      <p:ext uri="{BB962C8B-B14F-4D97-AF65-F5344CB8AC3E}">
        <p14:creationId xmlns:p14="http://schemas.microsoft.com/office/powerpoint/2010/main" val="105083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0444A10-BEC7-4214-B58B-E2668C24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65" y="3007282"/>
            <a:ext cx="3849051" cy="3117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12F094-26C1-4FB4-A12F-2B51B0DAC273}"/>
              </a:ext>
            </a:extLst>
          </p:cNvPr>
          <p:cNvSpPr txBox="1"/>
          <p:nvPr/>
        </p:nvSpPr>
        <p:spPr>
          <a:xfrm>
            <a:off x="5472098" y="3007282"/>
            <a:ext cx="4596030" cy="185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퀵드로우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구글 </a:t>
            </a:r>
            <a:r>
              <a:rPr lang="en-US" altLang="ko-KR" dirty="0"/>
              <a:t>AI </a:t>
            </a:r>
            <a:r>
              <a:rPr lang="ko-KR" altLang="en-US" dirty="0"/>
              <a:t>실험 프로젝트 중 하나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그림을 통해 신경망 학습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- 345</a:t>
            </a:r>
            <a:r>
              <a:rPr lang="ko-KR" altLang="en-US" dirty="0"/>
              <a:t>개 카테고리 </a:t>
            </a:r>
            <a:r>
              <a:rPr lang="en-US" altLang="ko-KR" dirty="0"/>
              <a:t>5</a:t>
            </a:r>
            <a:r>
              <a:rPr lang="ko-KR" altLang="en-US" dirty="0"/>
              <a:t>천만개의 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02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A8709E-61A5-406E-8F82-0B0DB9F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3096441"/>
            <a:ext cx="2764369" cy="35226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71284B-9D09-42E8-88D3-0E74CFAB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479" y="3112787"/>
            <a:ext cx="1893649" cy="3642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58BE0C-A670-435A-94CC-2220CA9B9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128" y="3104330"/>
            <a:ext cx="4834799" cy="18899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9F8EDB-BB29-4F5F-9082-7FB2A30D4FCD}"/>
              </a:ext>
            </a:extLst>
          </p:cNvPr>
          <p:cNvSpPr txBox="1"/>
          <p:nvPr/>
        </p:nvSpPr>
        <p:spPr>
          <a:xfrm>
            <a:off x="5643345" y="5154950"/>
            <a:ext cx="459603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도면 분류를 위한 순환 신경망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039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39E379A-626A-4BF4-8C41-2A3A2C08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50" y="3096440"/>
            <a:ext cx="4906668" cy="41341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270233-34E0-4605-954F-AD276F11AED9}"/>
              </a:ext>
            </a:extLst>
          </p:cNvPr>
          <p:cNvSpPr txBox="1"/>
          <p:nvPr/>
        </p:nvSpPr>
        <p:spPr>
          <a:xfrm>
            <a:off x="5798997" y="3089757"/>
            <a:ext cx="4596030" cy="140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오토드로우</a:t>
            </a:r>
            <a:r>
              <a:rPr lang="en-US" altLang="ko-KR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기계학습과 아티스트 간의 연결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뉴욕 디자인 스튜디오 자료 제공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3DA50B-80AB-4588-8489-89EB9638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71" y="4854102"/>
            <a:ext cx="3743512" cy="18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270233-34E0-4605-954F-AD276F11AED9}"/>
              </a:ext>
            </a:extLst>
          </p:cNvPr>
          <p:cNvSpPr txBox="1"/>
          <p:nvPr/>
        </p:nvSpPr>
        <p:spPr>
          <a:xfrm>
            <a:off x="5345906" y="3124352"/>
            <a:ext cx="4596030" cy="185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모럴 머신</a:t>
            </a:r>
            <a:r>
              <a:rPr lang="en-US" altLang="ko-KR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AI </a:t>
            </a:r>
            <a:r>
              <a:rPr lang="ko-KR" altLang="en-US" dirty="0"/>
              <a:t>윤리를 위한 사회적 인식 수집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트롤리 딜레마 </a:t>
            </a:r>
            <a:r>
              <a:rPr lang="ko-KR" altLang="en-US" dirty="0" err="1"/>
              <a:t>처럼</a:t>
            </a:r>
            <a:r>
              <a:rPr lang="ko-KR" altLang="en-US" dirty="0"/>
              <a:t> 윤리적 딜레마에 대한 연구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B917A0-A7F8-4372-A968-E70721CD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0" y="3124352"/>
            <a:ext cx="4353471" cy="38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D1A18-BCB7-4DD3-9963-816D7D061FF9}"/>
              </a:ext>
            </a:extLst>
          </p:cNvPr>
          <p:cNvSpPr txBox="1"/>
          <p:nvPr/>
        </p:nvSpPr>
        <p:spPr>
          <a:xfrm>
            <a:off x="3342491" y="3067447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</a:rPr>
              <a:t>인공지능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1DBD1-C256-4285-81CC-AFAE8F6BC7F6}"/>
              </a:ext>
            </a:extLst>
          </p:cNvPr>
          <p:cNvSpPr txBox="1"/>
          <p:nvPr/>
        </p:nvSpPr>
        <p:spPr>
          <a:xfrm>
            <a:off x="2014136" y="2921039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endParaRPr lang="ko-KR" altLang="en-US" sz="8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EDF70-8898-42BE-9C24-9A1D51F3799D}"/>
              </a:ext>
            </a:extLst>
          </p:cNvPr>
          <p:cNvSpPr txBox="1"/>
          <p:nvPr/>
        </p:nvSpPr>
        <p:spPr>
          <a:xfrm>
            <a:off x="1716522" y="2381289"/>
            <a:ext cx="13265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DA8F2"/>
                </a:solidFill>
                <a:latin typeface="+mj-ea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ko-KR" sz="25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164E"/>
                </a:solidFill>
                <a:latin typeface="+mj-ea"/>
                <a:ea typeface="+mj-ea"/>
                <a:cs typeface="Times New Roman" panose="02020603050405020304" pitchFamily="18" charset="0"/>
              </a:rPr>
              <a:t>hapter</a:t>
            </a:r>
            <a:endParaRPr lang="ko-KR" altLang="en-US" sz="25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164E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628C-5513-448E-9557-B605A189332D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6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DD5241D-617B-45E7-8757-AA5E6181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54" y="2838801"/>
            <a:ext cx="3714750" cy="3489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9168E-2ECF-43E9-8FEB-9388F14EF361}"/>
              </a:ext>
            </a:extLst>
          </p:cNvPr>
          <p:cNvSpPr txBox="1"/>
          <p:nvPr/>
        </p:nvSpPr>
        <p:spPr>
          <a:xfrm>
            <a:off x="801298" y="6370516"/>
            <a:ext cx="349300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 세계 </a:t>
            </a:r>
            <a:r>
              <a:rPr lang="ko-KR" altLang="en-US"/>
              <a:t>통계 결과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87B2AA-5C06-416F-B1AA-9D219E3F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806" y="2838801"/>
            <a:ext cx="4258971" cy="34892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FEE798-0502-4F78-B2D7-9E24EA9909E3}"/>
              </a:ext>
            </a:extLst>
          </p:cNvPr>
          <p:cNvSpPr txBox="1"/>
          <p:nvPr/>
        </p:nvSpPr>
        <p:spPr>
          <a:xfrm>
            <a:off x="6071788" y="6328065"/>
            <a:ext cx="349300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나라별 중시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21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플랫폼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플랫폼 실습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741193" y="394709"/>
            <a:ext cx="4251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4379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540205" y="1977599"/>
            <a:ext cx="3129014" cy="720000"/>
            <a:chOff x="567914" y="2125683"/>
            <a:chExt cx="2868491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2072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AI </a:t>
              </a:r>
              <a:r>
                <a:rPr lang="ko-KR" altLang="en-US" sz="1800" dirty="0">
                  <a:latin typeface="+mn-ea"/>
                </a:rPr>
                <a:t>활용 플랫폼 예시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1894A48-28CA-45B5-AF43-EE4F7E59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41" y="2559177"/>
            <a:ext cx="592524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229D0EA-B9BE-4739-8396-DD9AB5A0EC82}"/>
              </a:ext>
            </a:extLst>
          </p:cNvPr>
          <p:cNvGrpSpPr/>
          <p:nvPr/>
        </p:nvGrpSpPr>
        <p:grpSpPr>
          <a:xfrm>
            <a:off x="568080" y="2867279"/>
            <a:ext cx="8552571" cy="720000"/>
            <a:chOff x="567914" y="2125683"/>
            <a:chExt cx="7840462" cy="72000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409C1B-D18B-4E5E-94AA-43A29AE623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A9CE50-2648-4786-8946-F918A0649EA7}"/>
                </a:ext>
              </a:extLst>
            </p:cNvPr>
            <p:cNvSpPr txBox="1"/>
            <p:nvPr/>
          </p:nvSpPr>
          <p:spPr>
            <a:xfrm>
              <a:off x="1366064" y="2131740"/>
              <a:ext cx="7042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인간의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학습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추론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지각</a:t>
              </a:r>
              <a:r>
                <a:rPr kumimoji="1" lang="en-US" altLang="ko-KR" sz="1400" dirty="0">
                  <a:latin typeface="+mn-ea"/>
                </a:rPr>
                <a:t> · </a:t>
              </a:r>
              <a:r>
                <a:rPr lang="ko-KR" altLang="en-US" sz="1400" dirty="0">
                  <a:latin typeface="+mn-ea"/>
                </a:rPr>
                <a:t>자연언어 이해 능력 등을 컴퓨터 프로그램으로 실현한 기술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1CA98D-296B-4F59-A7E6-89B0BD7A7C3A}"/>
              </a:ext>
            </a:extLst>
          </p:cNvPr>
          <p:cNvGrpSpPr/>
          <p:nvPr/>
        </p:nvGrpSpPr>
        <p:grpSpPr>
          <a:xfrm>
            <a:off x="621033" y="2027961"/>
            <a:ext cx="9198403" cy="408925"/>
            <a:chOff x="533400" y="1220217"/>
            <a:chExt cx="11343126" cy="6234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B9AD14-81D7-4255-B91B-FAAE7ED79621}"/>
                </a:ext>
              </a:extLst>
            </p:cNvPr>
            <p:cNvSpPr/>
            <p:nvPr/>
          </p:nvSpPr>
          <p:spPr>
            <a:xfrm>
              <a:off x="2416654" y="1220217"/>
              <a:ext cx="9459872" cy="623454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B5FE7-961F-4EB0-9B18-E104827E2023}"/>
                </a:ext>
              </a:extLst>
            </p:cNvPr>
            <p:cNvSpPr/>
            <p:nvPr/>
          </p:nvSpPr>
          <p:spPr>
            <a:xfrm>
              <a:off x="533400" y="1220217"/>
              <a:ext cx="1883254" cy="623454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259AA5-4CFF-4AB2-97C4-B2789698EECC}"/>
                </a:ext>
              </a:extLst>
            </p:cNvPr>
            <p:cNvSpPr txBox="1"/>
            <p:nvPr/>
          </p:nvSpPr>
          <p:spPr>
            <a:xfrm>
              <a:off x="2612746" y="1301112"/>
              <a:ext cx="1342152" cy="46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인공지능</a:t>
              </a:r>
              <a:r>
                <a:rPr lang="en-US" altLang="ko-KR" sz="1400" dirty="0"/>
                <a:t>(AI)</a:t>
              </a:r>
              <a:endParaRPr lang="ko-KR" altLang="en-US" sz="1400" dirty="0"/>
            </a:p>
          </p:txBody>
        </p:sp>
      </p:grpSp>
      <p:pic>
        <p:nvPicPr>
          <p:cNvPr id="55" name="Picture 24" descr="알파고에 대한 이미지 검색결과">
            <a:extLst>
              <a:ext uri="{FF2B5EF4-FFF2-40B4-BE49-F238E27FC236}">
                <a16:creationId xmlns:a16="http://schemas.microsoft.com/office/drawing/2014/main" id="{6872B181-E95A-4180-A43B-0AE75B45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92" y="3587279"/>
            <a:ext cx="7564827" cy="326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9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F4D2F-8593-4F74-917D-5B0E03E6644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848CA8-2890-4FF2-B506-5A4742CE4B78}"/>
              </a:ext>
            </a:extLst>
          </p:cNvPr>
          <p:cNvGrpSpPr/>
          <p:nvPr/>
        </p:nvGrpSpPr>
        <p:grpSpPr>
          <a:xfrm>
            <a:off x="473466" y="2020763"/>
            <a:ext cx="2241721" cy="720000"/>
            <a:chOff x="567914" y="2125683"/>
            <a:chExt cx="2055072" cy="72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BDA625-CFE8-4B14-A140-77DE9C11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14" y="2125683"/>
              <a:ext cx="720000" cy="7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8B698-A9A8-45B7-AC06-20A396696170}"/>
                </a:ext>
              </a:extLst>
            </p:cNvPr>
            <p:cNvSpPr txBox="1"/>
            <p:nvPr/>
          </p:nvSpPr>
          <p:spPr>
            <a:xfrm>
              <a:off x="1364065" y="2301017"/>
              <a:ext cx="1258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Alan Turing</a:t>
              </a:r>
              <a:endParaRPr lang="ko-KR" altLang="en-US" sz="1800" dirty="0">
                <a:latin typeface="+mn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1116FBE-B1AC-4C4C-B6E4-D8B01A97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1" y="3042328"/>
            <a:ext cx="2332208" cy="34005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BF9D02-9886-4AE4-9301-577E9A2E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715" y="3061335"/>
            <a:ext cx="2476500" cy="34005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AB3F3C-ED80-4E9E-BC31-46E4D294DF92}"/>
              </a:ext>
            </a:extLst>
          </p:cNvPr>
          <p:cNvSpPr txBox="1"/>
          <p:nvPr/>
        </p:nvSpPr>
        <p:spPr>
          <a:xfrm>
            <a:off x="5712951" y="3061335"/>
            <a:ext cx="470537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1950</a:t>
            </a:r>
            <a:r>
              <a:rPr lang="ko-KR" altLang="en-US" sz="1800" dirty="0">
                <a:latin typeface="+mn-ea"/>
              </a:rPr>
              <a:t>년 기계가 지능적인 것이 될 수 있는 을 예측 하고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6ED55-B1B6-4EE9-973D-AB405FF4C5C3}"/>
              </a:ext>
            </a:extLst>
          </p:cNvPr>
          <p:cNvSpPr txBox="1"/>
          <p:nvPr/>
        </p:nvSpPr>
        <p:spPr>
          <a:xfrm>
            <a:off x="5814009" y="4542528"/>
            <a:ext cx="39622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튜링 테스트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39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3" name="Picture 4" descr="인공지능 AI, 머신러닝, 딥러닝 이란 ? : 네이버 블로그">
            <a:extLst>
              <a:ext uri="{FF2B5EF4-FFF2-40B4-BE49-F238E27FC236}">
                <a16:creationId xmlns:a16="http://schemas.microsoft.com/office/drawing/2014/main" id="{FA9A55C1-B355-4A97-B34F-7E59DB2F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/>
          <a:stretch/>
        </p:blipFill>
        <p:spPr bwMode="auto">
          <a:xfrm>
            <a:off x="953751" y="2159915"/>
            <a:ext cx="8616324" cy="486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F2701E-0A3B-4B09-A162-FD1FFD68EBE9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03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0AD624-EB01-4699-BF45-A90B3312C5A5}"/>
              </a:ext>
            </a:extLst>
          </p:cNvPr>
          <p:cNvSpPr/>
          <p:nvPr/>
        </p:nvSpPr>
        <p:spPr>
          <a:xfrm>
            <a:off x="4353791" y="2694391"/>
            <a:ext cx="1589809" cy="1205346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E45E4-E6F0-4DE1-ABF6-65B308640FDA}"/>
              </a:ext>
            </a:extLst>
          </p:cNvPr>
          <p:cNvSpPr txBox="1"/>
          <p:nvPr/>
        </p:nvSpPr>
        <p:spPr>
          <a:xfrm>
            <a:off x="1049482" y="1889122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8877B-F62C-4CFC-85AD-EB2E63A44956}"/>
              </a:ext>
            </a:extLst>
          </p:cNvPr>
          <p:cNvSpPr/>
          <p:nvPr/>
        </p:nvSpPr>
        <p:spPr>
          <a:xfrm>
            <a:off x="1560863" y="2420181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9DF6F-E6BD-44F6-9A41-96FDCCA2469B}"/>
              </a:ext>
            </a:extLst>
          </p:cNvPr>
          <p:cNvSpPr/>
          <p:nvPr/>
        </p:nvSpPr>
        <p:spPr>
          <a:xfrm>
            <a:off x="1560862" y="3472855"/>
            <a:ext cx="1589809" cy="61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규칙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D4C5FD-80C0-451C-9FE2-21AE46279A50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>
            <a:off x="3150672" y="2727163"/>
            <a:ext cx="1203119" cy="569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6247892-8205-49E9-A3A0-CDCF7B5ED9A0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3150671" y="3297064"/>
            <a:ext cx="1203120" cy="48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1F62DE-D7B2-49A7-9057-5C95C05E02E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43600" y="3297064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2CCC42-D36C-49A2-B382-88B7C3C15907}"/>
              </a:ext>
            </a:extLst>
          </p:cNvPr>
          <p:cNvSpPr/>
          <p:nvPr/>
        </p:nvSpPr>
        <p:spPr>
          <a:xfrm>
            <a:off x="6738504" y="2694391"/>
            <a:ext cx="1589809" cy="12053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23BB0-DC99-4EA0-B364-BD26EFB3FA0D}"/>
              </a:ext>
            </a:extLst>
          </p:cNvPr>
          <p:cNvSpPr txBox="1"/>
          <p:nvPr/>
        </p:nvSpPr>
        <p:spPr>
          <a:xfrm>
            <a:off x="1049482" y="4632586"/>
            <a:ext cx="755419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러닝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02C4F6-0EAD-48C8-B3F8-0F14131ABE2D}"/>
              </a:ext>
            </a:extLst>
          </p:cNvPr>
          <p:cNvGrpSpPr/>
          <p:nvPr/>
        </p:nvGrpSpPr>
        <p:grpSpPr>
          <a:xfrm>
            <a:off x="1560862" y="5194956"/>
            <a:ext cx="6767451" cy="1666638"/>
            <a:chOff x="1560862" y="5026540"/>
            <a:chExt cx="6767451" cy="16666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392BA-65F6-44D5-8501-0C5130E6CEBF}"/>
                </a:ext>
              </a:extLst>
            </p:cNvPr>
            <p:cNvSpPr/>
            <p:nvPr/>
          </p:nvSpPr>
          <p:spPr>
            <a:xfrm>
              <a:off x="4353791" y="5300750"/>
              <a:ext cx="1589809" cy="1205346"/>
            </a:xfrm>
            <a:prstGeom prst="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머신러닝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E52C84-C23D-456E-B41F-7DAFC795DDFE}"/>
                </a:ext>
              </a:extLst>
            </p:cNvPr>
            <p:cNvSpPr/>
            <p:nvPr/>
          </p:nvSpPr>
          <p:spPr>
            <a:xfrm>
              <a:off x="1560863" y="5026540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D2F957-7C4F-400F-B395-1A010B2167FF}"/>
                </a:ext>
              </a:extLst>
            </p:cNvPr>
            <p:cNvSpPr/>
            <p:nvPr/>
          </p:nvSpPr>
          <p:spPr>
            <a:xfrm>
              <a:off x="1560862" y="6079214"/>
              <a:ext cx="1589809" cy="61396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정답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EFC0BF8-CFBF-46CD-871C-231BD86905C6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150672" y="5333522"/>
              <a:ext cx="1203119" cy="5699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AF3D53D-030A-4678-ADCC-D5F693B1787C}"/>
                </a:ext>
              </a:extLst>
            </p:cNvPr>
            <p:cNvCxnSpPr>
              <a:cxnSpLocks/>
              <a:stCxn id="36" idx="3"/>
              <a:endCxn id="33" idx="1"/>
            </p:cNvCxnSpPr>
            <p:nvPr/>
          </p:nvCxnSpPr>
          <p:spPr>
            <a:xfrm flipV="1">
              <a:off x="3150671" y="5903423"/>
              <a:ext cx="1203120" cy="482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C7B33C-BED9-495D-9855-7379954BC597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943600" y="5903423"/>
              <a:ext cx="758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362311-5D0D-4193-8407-A21DA4D2F9A4}"/>
                </a:ext>
              </a:extLst>
            </p:cNvPr>
            <p:cNvSpPr/>
            <p:nvPr/>
          </p:nvSpPr>
          <p:spPr>
            <a:xfrm>
              <a:off x="6738504" y="5300750"/>
              <a:ext cx="1589809" cy="12053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규칙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46F9E5-2006-4E90-A5F2-7F99E7EF913B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2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12F4F17-1699-4129-B131-29637F28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4" y="2244661"/>
            <a:ext cx="8885265" cy="44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F177E4-B551-49E8-85D8-2214BE60DFEC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21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1168D-8DA6-4882-90AF-DF8F25DCE4AE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C12871-282A-48A3-8B66-A13B6B2D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6" y="1835211"/>
            <a:ext cx="7886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AA5D-463E-430F-A8FE-B3E33FD55B9F}"/>
              </a:ext>
            </a:extLst>
          </p:cNvPr>
          <p:cNvGrpSpPr/>
          <p:nvPr/>
        </p:nvGrpSpPr>
        <p:grpSpPr>
          <a:xfrm>
            <a:off x="143742" y="1435101"/>
            <a:ext cx="1884815" cy="400110"/>
            <a:chOff x="143742" y="1435101"/>
            <a:chExt cx="1884815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4E9EE8-09AF-4D66-A00A-AC8354227C42}"/>
                </a:ext>
              </a:extLst>
            </p:cNvPr>
            <p:cNvSpPr/>
            <p:nvPr/>
          </p:nvSpPr>
          <p:spPr>
            <a:xfrm>
              <a:off x="801298" y="1435101"/>
              <a:ext cx="12272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04800" indent="-304800" fontAlgn="base"/>
              <a:r>
                <a:rPr lang="en-US" altLang="ko-KR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</a:t>
              </a:r>
              <a:r>
                <a:rPr lang="ko-KR" altLang="en-US" sz="20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의 역사</a:t>
              </a:r>
              <a:endParaRPr lang="en-US" altLang="ko-KR" sz="2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891B8B-DA3B-454C-9B3D-DB0F93744319}"/>
                </a:ext>
              </a:extLst>
            </p:cNvPr>
            <p:cNvGrpSpPr/>
            <p:nvPr/>
          </p:nvGrpSpPr>
          <p:grpSpPr>
            <a:xfrm>
              <a:off x="568081" y="1528039"/>
              <a:ext cx="233218" cy="191158"/>
              <a:chOff x="704029" y="2023871"/>
              <a:chExt cx="233218" cy="191158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9F267D1-8C49-4988-AAA4-8963DD51C2C8}"/>
                  </a:ext>
                </a:extLst>
              </p:cNvPr>
              <p:cNvSpPr/>
              <p:nvPr/>
            </p:nvSpPr>
            <p:spPr>
              <a:xfrm rot="5400000">
                <a:off x="788715" y="2066497"/>
                <a:ext cx="191157" cy="105906"/>
              </a:xfrm>
              <a:prstGeom prst="triangle">
                <a:avLst/>
              </a:prstGeom>
              <a:solidFill>
                <a:srgbClr val="1A31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FA4F24-01AC-4635-8FE1-5DDFF955314A}"/>
                  </a:ext>
                </a:extLst>
              </p:cNvPr>
              <p:cNvSpPr/>
              <p:nvPr/>
            </p:nvSpPr>
            <p:spPr>
              <a:xfrm rot="5400000">
                <a:off x="730664" y="2066497"/>
                <a:ext cx="191157" cy="105906"/>
              </a:xfrm>
              <a:prstGeom prst="triangle">
                <a:avLst/>
              </a:prstGeom>
              <a:solidFill>
                <a:srgbClr val="BBE5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4FF85C3-05D3-483C-8DC6-03270BB3F96B}"/>
                  </a:ext>
                </a:extLst>
              </p:cNvPr>
              <p:cNvSpPr/>
              <p:nvPr/>
            </p:nvSpPr>
            <p:spPr>
              <a:xfrm rot="5400000">
                <a:off x="661403" y="2066498"/>
                <a:ext cx="191157" cy="10590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84AE24-5812-4442-8C87-5FAFC339913F}"/>
                </a:ext>
              </a:extLst>
            </p:cNvPr>
            <p:cNvGrpSpPr/>
            <p:nvPr/>
          </p:nvGrpSpPr>
          <p:grpSpPr>
            <a:xfrm>
              <a:off x="143742" y="1580641"/>
              <a:ext cx="449029" cy="87777"/>
              <a:chOff x="-31952" y="2463800"/>
              <a:chExt cx="641552" cy="125412"/>
            </a:xfrm>
          </p:grpSpPr>
          <p:sp>
            <p:nvSpPr>
              <p:cNvPr id="7" name="더하기 기호 40">
                <a:extLst>
                  <a:ext uri="{FF2B5EF4-FFF2-40B4-BE49-F238E27FC236}">
                    <a16:creationId xmlns:a16="http://schemas.microsoft.com/office/drawing/2014/main" id="{FA152200-B579-48B1-8F6C-01C620ABADA6}"/>
                  </a:ext>
                </a:extLst>
              </p:cNvPr>
              <p:cNvSpPr/>
              <p:nvPr/>
            </p:nvSpPr>
            <p:spPr>
              <a:xfrm>
                <a:off x="488950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8" name="더하기 기호 41">
                <a:extLst>
                  <a:ext uri="{FF2B5EF4-FFF2-40B4-BE49-F238E27FC236}">
                    <a16:creationId xmlns:a16="http://schemas.microsoft.com/office/drawing/2014/main" id="{ACDDC118-5AB1-4C37-A4A6-90A6F71575BA}"/>
                  </a:ext>
                </a:extLst>
              </p:cNvPr>
              <p:cNvSpPr/>
              <p:nvPr/>
            </p:nvSpPr>
            <p:spPr>
              <a:xfrm>
                <a:off x="318493" y="2463800"/>
                <a:ext cx="120650" cy="120650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9" name="더하기 기호 42">
                <a:extLst>
                  <a:ext uri="{FF2B5EF4-FFF2-40B4-BE49-F238E27FC236}">
                    <a16:creationId xmlns:a16="http://schemas.microsoft.com/office/drawing/2014/main" id="{41CD79CF-AA8A-4F89-978D-92736749D436}"/>
                  </a:ext>
                </a:extLst>
              </p:cNvPr>
              <p:cNvSpPr/>
              <p:nvPr/>
            </p:nvSpPr>
            <p:spPr>
              <a:xfrm>
                <a:off x="143271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더하기 기호 43">
                <a:extLst>
                  <a:ext uri="{FF2B5EF4-FFF2-40B4-BE49-F238E27FC236}">
                    <a16:creationId xmlns:a16="http://schemas.microsoft.com/office/drawing/2014/main" id="{DE48F1CF-D4E5-4398-9BCD-45FBEB307611}"/>
                  </a:ext>
                </a:extLst>
              </p:cNvPr>
              <p:cNvSpPr/>
              <p:nvPr/>
            </p:nvSpPr>
            <p:spPr>
              <a:xfrm>
                <a:off x="-31952" y="2463800"/>
                <a:ext cx="125412" cy="125412"/>
              </a:xfrm>
              <a:prstGeom prst="mathPlus">
                <a:avLst/>
              </a:prstGeom>
              <a:solidFill>
                <a:srgbClr val="98BA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EDAC86-EEB9-4729-AF3F-A6D442A81DDD}"/>
              </a:ext>
            </a:extLst>
          </p:cNvPr>
          <p:cNvSpPr txBox="1"/>
          <p:nvPr/>
        </p:nvSpPr>
        <p:spPr>
          <a:xfrm>
            <a:off x="1560863" y="56456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인공 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C12E-3737-47F5-8CA0-FCFAC9DF5E58}"/>
              </a:ext>
            </a:extLst>
          </p:cNvPr>
          <p:cNvSpPr txBox="1"/>
          <p:nvPr/>
        </p:nvSpPr>
        <p:spPr>
          <a:xfrm>
            <a:off x="646615" y="394709"/>
            <a:ext cx="6142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1A3177"/>
                </a:solidFill>
                <a:latin typeface="+mn-ea"/>
                <a:cs typeface="Times New Roman" panose="02020603050405020304" pitchFamily="18" charset="0"/>
              </a:rPr>
              <a:t>Ⅰ</a:t>
            </a:r>
            <a:endParaRPr lang="ko-KR" altLang="en-US" sz="35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1A3177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Picture 2" descr="인공지능이란?">
            <a:extLst>
              <a:ext uri="{FF2B5EF4-FFF2-40B4-BE49-F238E27FC236}">
                <a16:creationId xmlns:a16="http://schemas.microsoft.com/office/drawing/2014/main" id="{E2A3A0EB-5E8F-467D-8B9B-8D010939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7" y="2458994"/>
            <a:ext cx="2940627" cy="203477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93060C-785D-49E9-AABB-D0C25913C935}"/>
              </a:ext>
            </a:extLst>
          </p:cNvPr>
          <p:cNvSpPr txBox="1"/>
          <p:nvPr/>
        </p:nvSpPr>
        <p:spPr>
          <a:xfrm>
            <a:off x="737837" y="1923991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5D709-074E-49B2-8016-B4537C962B9E}"/>
              </a:ext>
            </a:extLst>
          </p:cNvPr>
          <p:cNvSpPr txBox="1"/>
          <p:nvPr/>
        </p:nvSpPr>
        <p:spPr>
          <a:xfrm>
            <a:off x="4198957" y="2458994"/>
            <a:ext cx="5755019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학습 알고리즘은 세트의 사례들</a:t>
            </a:r>
            <a:r>
              <a:rPr lang="en-US" altLang="ko-KR" dirty="0"/>
              <a:t>(Examples) </a:t>
            </a:r>
            <a:r>
              <a:rPr lang="ko-KR" altLang="en-US" dirty="0"/>
              <a:t>기반으로 예측 수행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분류 </a:t>
            </a:r>
            <a:r>
              <a:rPr lang="en-US" altLang="ko-KR" dirty="0"/>
              <a:t>: </a:t>
            </a:r>
            <a:r>
              <a:rPr lang="ko-KR" altLang="en-US" dirty="0"/>
              <a:t>데이터가 범주형 변수를 예측하기 위해 사용 될 때 지도학습을 분류 라고 함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회귀 </a:t>
            </a:r>
            <a:r>
              <a:rPr lang="en-US" altLang="ko-KR" dirty="0"/>
              <a:t>: </a:t>
            </a:r>
            <a:r>
              <a:rPr lang="ko-KR" altLang="en-US" dirty="0"/>
              <a:t>연속 값을 예측할 때는 회귀 문제가 됨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0C87D-1751-4D02-A13C-6E5848FFF4ED}"/>
              </a:ext>
            </a:extLst>
          </p:cNvPr>
          <p:cNvSpPr txBox="1"/>
          <p:nvPr/>
        </p:nvSpPr>
        <p:spPr>
          <a:xfrm>
            <a:off x="4065679" y="5111494"/>
            <a:ext cx="5888297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 </a:t>
            </a:r>
            <a:r>
              <a:rPr lang="ko-KR" altLang="en-US" dirty="0"/>
              <a:t>미분류 데이터 제공을 받고 데이터의 기초를 이루는 고유 패턴을 발견하도록 설정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클러스터링 </a:t>
            </a:r>
            <a:r>
              <a:rPr lang="en-US" altLang="ko-KR" dirty="0"/>
              <a:t>: </a:t>
            </a:r>
            <a:r>
              <a:rPr lang="ko-KR" altLang="en-US" dirty="0"/>
              <a:t>특정 기준에 따라 유사 데이터 사례를 하나의 세트로 그룹화 함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차원 축소 </a:t>
            </a:r>
            <a:r>
              <a:rPr lang="en-US" altLang="ko-KR" dirty="0"/>
              <a:t>: </a:t>
            </a:r>
            <a:r>
              <a:rPr lang="ko-KR" altLang="en-US" dirty="0"/>
              <a:t>고려 중인 변수의 개수를 줄이는 작업 </a:t>
            </a:r>
            <a:endParaRPr lang="en-US" altLang="ko-KR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BAA5BF-54B7-4143-ACB5-04305CE4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8" y="5200623"/>
            <a:ext cx="2940627" cy="21269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7037DF-47BB-4453-9DB6-EEA597E8238A}"/>
              </a:ext>
            </a:extLst>
          </p:cNvPr>
          <p:cNvSpPr txBox="1"/>
          <p:nvPr/>
        </p:nvSpPr>
        <p:spPr>
          <a:xfrm>
            <a:off x="748345" y="4653607"/>
            <a:ext cx="258143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비지도학습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B0B1F-15DD-4CF5-9B5D-3D14E539F388}"/>
              </a:ext>
            </a:extLst>
          </p:cNvPr>
          <p:cNvSpPr txBox="1"/>
          <p:nvPr/>
        </p:nvSpPr>
        <p:spPr>
          <a:xfrm>
            <a:off x="10239375" y="7019925"/>
            <a:ext cx="311304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57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</TotalTime>
  <Words>514</Words>
  <Application>Microsoft Office PowerPoint</Application>
  <PresentationFormat>사용자 지정</PresentationFormat>
  <Paragraphs>171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이 영진</cp:lastModifiedBy>
  <cp:revision>121</cp:revision>
  <dcterms:created xsi:type="dcterms:W3CDTF">2019-12-13T00:37:28Z</dcterms:created>
  <dcterms:modified xsi:type="dcterms:W3CDTF">2021-01-12T07:28:12Z</dcterms:modified>
</cp:coreProperties>
</file>